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Old Standard TT"/>
      <p:regular r:id="rId23"/>
      <p:bold r:id="rId24"/>
      <p: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23B5EF26-784E-4F46-B47B-25D96C746722}">
  <a:tblStyle styleId="{23B5EF26-784E-4F46-B47B-25D96C746722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OldStandardTT-bold.fntdata"/><Relationship Id="rId23" Type="http://schemas.openxmlformats.org/officeDocument/2006/relationships/font" Target="fonts/OldStandardT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ldStandardT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this proj, a system for sa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It includes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7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599" cy="787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039650"/>
            <a:ext cx="8520599" cy="2106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899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899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399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199" cy="1333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2700" y="294850"/>
            <a:ext cx="6852600" cy="2178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Presentation </a:t>
            </a:r>
          </a:p>
          <a:p>
            <a:pPr lvl="0" rtl="0" algn="l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Signature Authentication Pen</a:t>
            </a:r>
          </a:p>
          <a:p>
            <a:pPr lvl="0" rtl="0" algn="l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 algn="l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 algn="l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GZSL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2700" y="3840655"/>
            <a:ext cx="8118600" cy="1163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Mingyang Zheng (mz2594)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Yifei Li (yl3590)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Huangfeng Shi (hs2917)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1200"/>
              <a:t>EEECS E6765 Internet if Things- Physical Data Analytics, 2017 Spring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1438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Assessment of Work Planned / Work Done</a:t>
            </a:r>
          </a:p>
        </p:txBody>
      </p:sp>
      <p:graphicFrame>
        <p:nvGraphicFramePr>
          <p:cNvPr id="145" name="Shape 145"/>
          <p:cNvGraphicFramePr/>
          <p:nvPr/>
        </p:nvGraphicFramePr>
        <p:xfrm>
          <a:off x="276050" y="88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{23B5EF26-784E-4F46-B47B-25D96C746722}</a:tableStyleId>
              </a:tblPr>
              <a:tblGrid>
                <a:gridCol w="1702450"/>
                <a:gridCol w="1666800"/>
                <a:gridCol w="1666800"/>
                <a:gridCol w="1666800"/>
                <a:gridCol w="1666800"/>
              </a:tblGrid>
              <a:tr h="233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Original </a:t>
                      </a:r>
                      <a:r>
                        <a:rPr b="1" lang="en"/>
                        <a:t>Task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Was the task completed?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If not completed, why not?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Future Plans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Comments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Build data collecting module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Collect more data to enrich the database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Build data transmission module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Recognise the text according to the gesture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Build machine learning module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Use RNN to improve the </a:t>
                      </a:r>
                      <a:r>
                        <a:rPr lang="en"/>
                        <a:t>accuracy of learning</a:t>
                      </a:r>
                      <a:r>
                        <a:rPr lang="en"/>
                        <a:t>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Assessment of Work Planned / Work Done</a:t>
            </a:r>
          </a:p>
        </p:txBody>
      </p:sp>
      <p:graphicFrame>
        <p:nvGraphicFramePr>
          <p:cNvPr id="151" name="Shape 151"/>
          <p:cNvGraphicFramePr/>
          <p:nvPr/>
        </p:nvGraphicFramePr>
        <p:xfrm>
          <a:off x="359000" y="126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{23B5EF26-784E-4F46-B47B-25D96C746722}</a:tableStyleId>
              </a:tblPr>
              <a:tblGrid>
                <a:gridCol w="1666800"/>
                <a:gridCol w="1666800"/>
                <a:gridCol w="1666800"/>
                <a:gridCol w="1666800"/>
                <a:gridCol w="1666800"/>
              </a:tblGrid>
              <a:tr h="45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Original Task</a:t>
                      </a: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Was the task completed?</a:t>
                      </a: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If not completed, why not?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Future Plans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Comments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Realize real-time identity recognition by AWS Lambda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Build display module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Links to Reports, Web Sites, Code, Videos, ...</a:t>
            </a:r>
          </a:p>
        </p:txBody>
      </p:sp>
      <p:graphicFrame>
        <p:nvGraphicFramePr>
          <p:cNvPr id="157" name="Shape 157"/>
          <p:cNvGraphicFramePr/>
          <p:nvPr/>
        </p:nvGraphicFramePr>
        <p:xfrm>
          <a:off x="359000" y="126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{23B5EF26-784E-4F46-B47B-25D96C746722}</a:tableStyleId>
              </a:tblPr>
              <a:tblGrid>
                <a:gridCol w="2729900"/>
                <a:gridCol w="2729900"/>
                <a:gridCol w="2729900"/>
              </a:tblGrid>
              <a:tr h="45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What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Link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Comments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Enter weebly name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http://iotcolumbia2017gzsl.weebly.com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Enter Github name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https://github.com/zmyzheng/Signature-Authentication-Pen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Enter proposal name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6666"/>
                        <a:buFont typeface="Arial"/>
                        <a:buNone/>
                      </a:pPr>
                      <a:r>
                        <a:rPr lang="en"/>
                        <a:t>Signature Authentication Pen 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Enter final report name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Signature Authentication Pen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Vi</a:t>
                      </a:r>
                      <a:r>
                        <a:rPr lang="en"/>
                        <a:t>deo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https://youtu.be/xxnGFsNmaTY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649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Parts Used</a:t>
            </a:r>
          </a:p>
        </p:txBody>
      </p:sp>
      <p:graphicFrame>
        <p:nvGraphicFramePr>
          <p:cNvPr id="163" name="Shape 163"/>
          <p:cNvGraphicFramePr/>
          <p:nvPr/>
        </p:nvGraphicFramePr>
        <p:xfrm>
          <a:off x="341800" y="67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{23B5EF26-784E-4F46-B47B-25D96C746722}</a:tableStyleId>
              </a:tblPr>
              <a:tblGrid>
                <a:gridCol w="781000"/>
                <a:gridCol w="1636250"/>
                <a:gridCol w="1018575"/>
                <a:gridCol w="959150"/>
                <a:gridCol w="697850"/>
                <a:gridCol w="2158925"/>
                <a:gridCol w="1208625"/>
              </a:tblGrid>
              <a:tr h="565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Group ID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Part Name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Number of Units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Cost per one unit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Total cost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Link for ordering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Why is the part needed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662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Bluetooth wireless sensor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https://mbientlab.com/product/metawearc/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Collect data and send it to mobile device</a:t>
                      </a:r>
                    </a:p>
                  </a:txBody>
                  <a:tcPr marT="91425" marB="91425" marR="91425" marL="91425"/>
                </a:tc>
              </a:tr>
              <a:tr h="10438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Grove -3-Axis Digital Accelerometer (±16g)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9.9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9.9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https://www.seeedstudio.com/Grove-3-Axis-Digital-Accelerometer%28%C2%B116g%29-p-1156.html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627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Grove - Universal 4 Pin Buckled 50cm Cable (5 PCs Pack)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3.9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3.9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https://www.seeedstudio.com/Grove-Universal-4-Pin-Buckled-50cm-Cable-%285-PCs-Pack%29-p-928.html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Longer cable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149000" y="0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Summary Description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697950"/>
            <a:ext cx="8572800" cy="424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Signature Authentication</a:t>
            </a:r>
          </a:p>
          <a:p>
            <a:pPr indent="387350"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" sz="1400"/>
              <a:t>-Realize identity recognition by signature biometric features from users.</a:t>
            </a:r>
          </a:p>
          <a:p>
            <a:pPr indent="387350"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ct val="78571"/>
              <a:buNone/>
            </a:pPr>
            <a:r>
              <a:rPr lang="en" sz="1400"/>
              <a:t>-Distinguish fake signature for users.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</a:pPr>
            <a:r>
              <a:rPr lang="en"/>
              <a:t>Data Collection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E</a:t>
            </a:r>
            <a:r>
              <a:rPr lang="en" sz="1400"/>
              <a:t>mbedded sensors collecting writing biometric features(Angular velocity: gyroscope, acceleration) 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Set up database for different users.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</a:pPr>
            <a:r>
              <a:rPr lang="en"/>
              <a:t>Data Cleaning</a:t>
            </a:r>
          </a:p>
          <a:p>
            <a:pPr indent="45720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(normalize, resample) original raw data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</a:pPr>
            <a:r>
              <a:rPr lang="en"/>
              <a:t>Machine Learning for  Biometric Feature Model</a:t>
            </a:r>
          </a:p>
          <a:p>
            <a:pPr indent="457200"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ML algorithms (SVM / neural network/ Amazon ML) to train biometric feature model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4100" y="697949"/>
            <a:ext cx="1170950" cy="156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4675" y="3012137"/>
            <a:ext cx="1289823" cy="1933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35625" y="0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Key Results / Accomplishments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224100" y="613200"/>
            <a:ext cx="38040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Functions:</a:t>
            </a:r>
          </a:p>
          <a:p>
            <a:pPr indent="-3429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/>
              <a:t>Fake Signature Distinguish</a:t>
            </a:r>
          </a:p>
          <a:p>
            <a:pPr indent="-3429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/>
              <a:t>Real Time Identity Recognition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屏幕快照 2017-05-10 01.35.26.png" id="75" name="Shape 75"/>
          <p:cNvPicPr preferRelativeResize="0"/>
          <p:nvPr/>
        </p:nvPicPr>
        <p:blipFill rotWithShape="1">
          <a:blip r:embed="rId3">
            <a:alphaModFix/>
          </a:blip>
          <a:srcRect b="0" l="1729" r="0" t="0"/>
          <a:stretch/>
        </p:blipFill>
        <p:spPr>
          <a:xfrm>
            <a:off x="4826562" y="2458775"/>
            <a:ext cx="3738025" cy="215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12" y="2414657"/>
            <a:ext cx="3803875" cy="224000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>
            <p:ph idx="1" type="body"/>
          </p:nvPr>
        </p:nvSpPr>
        <p:spPr>
          <a:xfrm>
            <a:off x="4793575" y="665500"/>
            <a:ext cx="38040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Devices</a:t>
            </a:r>
            <a:r>
              <a:rPr lang="en">
                <a:solidFill>
                  <a:srgbClr val="000000"/>
                </a:solidFill>
              </a:rPr>
              <a:t>:</a:t>
            </a:r>
          </a:p>
          <a:p>
            <a:pPr indent="-3429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/>
              <a:t>Wired: Intel Edison</a:t>
            </a:r>
          </a:p>
          <a:p>
            <a:pPr indent="-3429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/>
              <a:t>Wireless: MetawearC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1366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Collection 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67775" y="807225"/>
            <a:ext cx="3920700" cy="411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Acceleration: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Using MetawearC/ Grove -3-Axis Digital Accelerometer to collect real time data, which contains the accelerate value according to x-axis, y-axis and z-axis. 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Angular velocity：Gyro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1400"/>
              <a:t>Using MetawearC 3-axis gyroscope to collect real time data, which contains the angular velocity according to x-axis, y-axis and z-axis. 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屏幕快照 2017-05-09 22.56.48.png"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799" y="2155212"/>
            <a:ext cx="4182973" cy="1289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09 22.59.45.png"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787" y="658850"/>
            <a:ext cx="1135132" cy="116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09 23.05.29.png" id="86" name="Shape 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7563" y="658849"/>
            <a:ext cx="1065136" cy="116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09 22.57.05.png" id="87" name="Shape 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2800" y="3734849"/>
            <a:ext cx="4182975" cy="1086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09 23.23.12.png" id="88" name="Shape 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7499449" y="800874"/>
            <a:ext cx="1526749" cy="8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/>
          <p:nvPr/>
        </p:nvSpPr>
        <p:spPr>
          <a:xfrm>
            <a:off x="5791587" y="1109774"/>
            <a:ext cx="372325" cy="2631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Arial"/>
              </a:rPr>
              <a:t>or</a:t>
            </a:r>
          </a:p>
        </p:txBody>
      </p:sp>
      <p:sp>
        <p:nvSpPr>
          <p:cNvPr id="90" name="Shape 90"/>
          <p:cNvSpPr/>
          <p:nvPr/>
        </p:nvSpPr>
        <p:spPr>
          <a:xfrm>
            <a:off x="7302702" y="1055189"/>
            <a:ext cx="372325" cy="3723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Arial"/>
              </a:rPr>
              <a:t>+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101475" y="0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cleaning/data processing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01475" y="613200"/>
            <a:ext cx="5364300" cy="363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Resample (Downsample</a:t>
            </a:r>
            <a:r>
              <a:rPr b="1" lang="en"/>
              <a:t>/ </a:t>
            </a:r>
            <a:r>
              <a:rPr b="1" lang="en"/>
              <a:t>Upsample)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 - Based on FFT transformations, use Fourier-domain window that tapers the Fourier spectrum before zero-padding to alleviate ringing in the resampled values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 - Results in a nice format for machine learning step and also for test step to achieve more accurate comparison analysis, preventing from the influence of writing speed.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N</a:t>
            </a:r>
            <a:r>
              <a:rPr b="1" lang="en"/>
              <a:t>omalize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 - Deduct the average value from all datasets of each collection.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 - Reduce errors stemmed from the difference between each starting state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anfigure12-1.gif"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150" y="66975"/>
            <a:ext cx="1804149" cy="1766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10 00.08.24.png"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0849" y="1860162"/>
            <a:ext cx="1804150" cy="1139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10 00.08.38.png" id="99" name="Shape 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2325" y="1888887"/>
            <a:ext cx="1647895" cy="108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6">
            <a:alphaModFix/>
          </a:blip>
          <a:srcRect b="56423" l="0" r="3203" t="0"/>
          <a:stretch/>
        </p:blipFill>
        <p:spPr>
          <a:xfrm>
            <a:off x="5788025" y="2827837"/>
            <a:ext cx="1769786" cy="120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6">
            <a:alphaModFix/>
          </a:blip>
          <a:srcRect b="0" l="0" r="3614" t="56383"/>
          <a:stretch/>
        </p:blipFill>
        <p:spPr>
          <a:xfrm>
            <a:off x="7562324" y="2866299"/>
            <a:ext cx="1647900" cy="1124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7">
            <a:alphaModFix/>
          </a:blip>
          <a:srcRect b="56968" l="0" r="5285" t="0"/>
          <a:stretch/>
        </p:blipFill>
        <p:spPr>
          <a:xfrm>
            <a:off x="5770850" y="3990674"/>
            <a:ext cx="1647899" cy="10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7">
            <a:alphaModFix/>
          </a:blip>
          <a:srcRect b="0" l="0" r="5285" t="57199"/>
          <a:stretch/>
        </p:blipFill>
        <p:spPr>
          <a:xfrm>
            <a:off x="7487154" y="3990675"/>
            <a:ext cx="1656845" cy="10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Machine Learning for  Biometric Feature Modeling</a:t>
            </a:r>
            <a:br>
              <a:rPr lang="en"/>
            </a:b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900325" y="1171600"/>
            <a:ext cx="2883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Amazon 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4666850" y="1171600"/>
            <a:ext cx="2883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SVM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3150" y="1171600"/>
            <a:ext cx="2883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Neural Network</a:t>
            </a:r>
          </a:p>
        </p:txBody>
      </p:sp>
      <p:pic>
        <p:nvPicPr>
          <p:cNvPr descr="amazon-machine-learning-app-flow.jpg" id="112" name="Shape 112"/>
          <p:cNvPicPr preferRelativeResize="0"/>
          <p:nvPr/>
        </p:nvPicPr>
        <p:blipFill rotWithShape="1">
          <a:blip r:embed="rId3">
            <a:alphaModFix/>
          </a:blip>
          <a:srcRect b="0" l="24095" r="18764" t="0"/>
          <a:stretch/>
        </p:blipFill>
        <p:spPr>
          <a:xfrm>
            <a:off x="32750" y="2186600"/>
            <a:ext cx="3441475" cy="136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in-qimg-675fedee717331e478ecfcc40e2e4d38.png" id="113" name="Shape 113"/>
          <p:cNvPicPr preferRelativeResize="0"/>
          <p:nvPr/>
        </p:nvPicPr>
        <p:blipFill rotWithShape="1">
          <a:blip r:embed="rId4">
            <a:alphaModFix/>
          </a:blip>
          <a:srcRect b="4344" l="6531" r="8643" t="9105"/>
          <a:stretch/>
        </p:blipFill>
        <p:spPr>
          <a:xfrm>
            <a:off x="4127262" y="2102512"/>
            <a:ext cx="2382549" cy="1832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07 13.39.53.png" id="114" name="Shape 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9162" y="1804425"/>
            <a:ext cx="1026625" cy="29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227600" y="0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Signature Authentication (2 modes)</a:t>
            </a:r>
            <a:br>
              <a:rPr lang="en"/>
            </a:br>
            <a:r>
              <a:rPr lang="en"/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421475" y="0"/>
            <a:ext cx="8520600" cy="2745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Real Time Identity Recognition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Identify the test data belongs to which authenticated users.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Output the exact authenticated user number.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Test user must belong to one of the users in the training classes.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Fake Signature </a:t>
            </a:r>
            <a:r>
              <a:rPr lang="en"/>
              <a:t>Distinguish 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Identify whether the signature is written by the user with that name.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Output True or False.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Test user needn’t belong to the users in training dataset.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inomail-exact-ci-example.png" id="121" name="Shape 121"/>
          <p:cNvPicPr preferRelativeResize="0"/>
          <p:nvPr/>
        </p:nvPicPr>
        <p:blipFill rotWithShape="1">
          <a:blip r:embed="rId3">
            <a:alphaModFix/>
          </a:blip>
          <a:srcRect b="28207" l="0" r="0" t="4165"/>
          <a:stretch/>
        </p:blipFill>
        <p:spPr>
          <a:xfrm>
            <a:off x="4059900" y="3116825"/>
            <a:ext cx="3906800" cy="182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lconcepts_image2.png"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50" y="3141512"/>
            <a:ext cx="2826750" cy="1782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Application Scenario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9103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Owing to its strength by </a:t>
            </a:r>
            <a:r>
              <a:rPr lang="en" sz="1400"/>
              <a:t>recording dynamic motion, which is hard to imitate, this system </a:t>
            </a:r>
            <a:r>
              <a:rPr lang="en" sz="1400">
                <a:solidFill>
                  <a:srgbClr val="000000"/>
                </a:solidFill>
              </a:rPr>
              <a:t>can improve the accuracy and safety by identify the writing biometric features: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415775" y="2371300"/>
            <a:ext cx="2684700" cy="21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· Higher signature asset security demand(eg. at bank, shopping）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3253500" y="2371300"/>
            <a:ext cx="28125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· Assist recognize criminals and absconder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 txBox="1"/>
          <p:nvPr/>
        </p:nvSpPr>
        <p:spPr>
          <a:xfrm>
            <a:off x="6219025" y="2371300"/>
            <a:ext cx="2494500" cy="19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· Smart home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50" y="3229675"/>
            <a:ext cx="2160224" cy="158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500" y="3229675"/>
            <a:ext cx="2494500" cy="15207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3-08 12.21.22.png" id="134" name="Shape 134"/>
          <p:cNvPicPr preferRelativeResize="0"/>
          <p:nvPr/>
        </p:nvPicPr>
        <p:blipFill rotWithShape="1">
          <a:blip r:embed="rId5">
            <a:alphaModFix/>
          </a:blip>
          <a:srcRect b="65619" l="50334" r="25524" t="0"/>
          <a:stretch/>
        </p:blipFill>
        <p:spPr>
          <a:xfrm>
            <a:off x="6347525" y="3169675"/>
            <a:ext cx="2560218" cy="158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2948050" y="18516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7200"/>
              <a:t>Demo</a:t>
            </a:r>
            <a:br>
              <a:rPr b="1" lang="en"/>
            </a:b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